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406086C1-08A0-BD43-A11C-7B3112285C8B}" type="datetimeFigureOut">
              <a:rPr lang="en-US" smtClean="0"/>
              <a:pPr/>
              <a:t>2/18/09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6D81FD59-C19B-3044-885D-BDF3E6E6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Total Costs of Linux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Notes from a Long-Time User</a:t>
            </a:r>
          </a:p>
          <a:p>
            <a:endParaRPr lang="en-US" dirty="0" smtClean="0"/>
          </a:p>
          <a:p>
            <a:r>
              <a:rPr lang="en-US" i="1" dirty="0" smtClean="0"/>
              <a:t>Rich Braun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i="1" dirty="0" smtClean="0">
                <a:ea typeface="Wingdings"/>
                <a:cs typeface="Wingdings"/>
              </a:rPr>
              <a:t> Online Buddies Inc.</a:t>
            </a:r>
            <a:r>
              <a:rPr lang="en-US" i="1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i="1" dirty="0" smtClean="0">
                <a:ea typeface="Wingdings"/>
                <a:cs typeface="Wingdings"/>
              </a:rPr>
              <a:t>  18 Feb 2009 </a:t>
            </a:r>
            <a:r>
              <a:rPr lang="en-US" i="1" dirty="0" smtClean="0">
                <a:latin typeface="Wingdings"/>
                <a:ea typeface="Wingdings"/>
                <a:cs typeface="Wingdings"/>
              </a:rPr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1970s-style timesharing is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Software-as-a-service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VMware and its free cousins</a:t>
            </a:r>
          </a:p>
          <a:p>
            <a:r>
              <a:rPr lang="en-US" dirty="0" smtClean="0"/>
              <a:t>Complexity</a:t>
            </a:r>
          </a:p>
          <a:p>
            <a:endParaRPr lang="en-US" dirty="0" smtClean="0"/>
          </a:p>
          <a:p>
            <a:r>
              <a:rPr lang="en-US" dirty="0" smtClean="0"/>
              <a:t>All this leads to centralized admin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the </a:t>
            </a:r>
            <a:r>
              <a:rPr lang="en-US" dirty="0" smtClean="0"/>
              <a:t>Money Goes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Vendor Strategies:</a:t>
            </a:r>
          </a:p>
          <a:p>
            <a:endParaRPr lang="en-US" dirty="0" smtClean="0"/>
          </a:p>
          <a:p>
            <a:r>
              <a:rPr lang="en-US" dirty="0" smtClean="0"/>
              <a:t>1: The Administrative Console</a:t>
            </a:r>
          </a:p>
          <a:p>
            <a:r>
              <a:rPr lang="en-US" dirty="0" smtClean="0"/>
              <a:t>2: Embedded Support Contracts</a:t>
            </a:r>
          </a:p>
          <a:p>
            <a:r>
              <a:rPr lang="en-US" dirty="0" smtClean="0"/>
              <a:t>3: Enhanced Features</a:t>
            </a:r>
          </a:p>
          <a:p>
            <a:r>
              <a:rPr lang="en-US" dirty="0" smtClean="0"/>
              <a:t>4: Production-Grade </a:t>
            </a:r>
            <a:r>
              <a:rPr lang="en-US" dirty="0" smtClean="0"/>
              <a:t>Releases</a:t>
            </a:r>
          </a:p>
          <a:p>
            <a:r>
              <a:rPr lang="en-US" dirty="0" smtClean="0"/>
              <a:t>5: Career Skills Development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console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Vendor strategy 1</a:t>
            </a:r>
          </a:p>
          <a:p>
            <a:endParaRPr lang="en-US" dirty="0" smtClean="0"/>
          </a:p>
          <a:p>
            <a:r>
              <a:rPr lang="en-US" dirty="0" smtClean="0"/>
              <a:t>Use our one tool to rule them all</a:t>
            </a:r>
          </a:p>
          <a:p>
            <a:r>
              <a:rPr lang="en-US" dirty="0" smtClean="0"/>
              <a:t>Your problems will be solved</a:t>
            </a:r>
          </a:p>
          <a:p>
            <a:endParaRPr lang="en-US" dirty="0" smtClean="0"/>
          </a:p>
          <a:p>
            <a:r>
              <a:rPr lang="en-US" dirty="0" smtClean="0"/>
              <a:t>But actually, it’s </a:t>
            </a:r>
            <a:r>
              <a:rPr lang="en-US" i="1" dirty="0" smtClean="0"/>
              <a:t>our</a:t>
            </a:r>
            <a:r>
              <a:rPr lang="en-US" dirty="0" smtClean="0"/>
              <a:t> problem solved</a:t>
            </a:r>
          </a:p>
          <a:p>
            <a:r>
              <a:rPr lang="en-US" dirty="0" smtClean="0"/>
              <a:t>We want you to use </a:t>
            </a:r>
            <a:r>
              <a:rPr lang="en-US" i="1" dirty="0" smtClean="0"/>
              <a:t>our </a:t>
            </a:r>
            <a:r>
              <a:rPr lang="en-US" dirty="0" smtClean="0"/>
              <a:t>apps</a:t>
            </a:r>
          </a:p>
          <a:p>
            <a:endParaRPr lang="en-US" dirty="0" smtClean="0"/>
          </a:p>
          <a:p>
            <a:r>
              <a:rPr lang="en-US" dirty="0" smtClean="0"/>
              <a:t>Examples:  RHN software updates, yast2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support contracts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Vendor Strategy 2</a:t>
            </a:r>
          </a:p>
          <a:p>
            <a:endParaRPr lang="en-US" dirty="0" smtClean="0"/>
          </a:p>
          <a:p>
            <a:r>
              <a:rPr lang="en-US" dirty="0" smtClean="0"/>
              <a:t>Software validated in one environment</a:t>
            </a:r>
          </a:p>
          <a:p>
            <a:r>
              <a:rPr lang="en-US" dirty="0" smtClean="0"/>
              <a:t>There is no single “Linux standard”</a:t>
            </a:r>
          </a:p>
          <a:p>
            <a:r>
              <a:rPr lang="en-US" dirty="0" smtClean="0"/>
              <a:t>Support contract stipulates valid </a:t>
            </a:r>
            <a:r>
              <a:rPr lang="en-US" dirty="0" err="1" smtClean="0"/>
              <a:t>env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Examples: </a:t>
            </a:r>
            <a:r>
              <a:rPr lang="en-US" dirty="0" err="1" smtClean="0"/>
              <a:t>DoubleClick</a:t>
            </a:r>
            <a:r>
              <a:rPr lang="en-US" dirty="0" smtClean="0"/>
              <a:t>/Oracle; </a:t>
            </a:r>
            <a:r>
              <a:rPr lang="en-US" dirty="0" err="1" smtClean="0"/>
              <a:t>Zend</a:t>
            </a:r>
            <a:r>
              <a:rPr lang="en-US" dirty="0" smtClean="0"/>
              <a:t> Platform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Vendor Strategy 3</a:t>
            </a:r>
          </a:p>
          <a:p>
            <a:endParaRPr lang="en-US" dirty="0" smtClean="0"/>
          </a:p>
          <a:p>
            <a:r>
              <a:rPr lang="en-US" dirty="0" smtClean="0"/>
              <a:t>Application source is “open”</a:t>
            </a:r>
          </a:p>
          <a:p>
            <a:r>
              <a:rPr lang="en-US" dirty="0" smtClean="0"/>
              <a:t>Some features are closed</a:t>
            </a:r>
          </a:p>
          <a:p>
            <a:r>
              <a:rPr lang="en-US" dirty="0" smtClean="0"/>
              <a:t>Debuggers and monitoring tools typical</a:t>
            </a:r>
          </a:p>
          <a:p>
            <a:endParaRPr lang="en-US" dirty="0" smtClean="0"/>
          </a:p>
          <a:p>
            <a:r>
              <a:rPr lang="en-US" dirty="0" smtClean="0"/>
              <a:t>Examples: </a:t>
            </a:r>
            <a:r>
              <a:rPr lang="en-US" dirty="0" err="1" smtClean="0"/>
              <a:t>MySQL</a:t>
            </a:r>
            <a:r>
              <a:rPr lang="en-US" dirty="0" smtClean="0"/>
              <a:t>, </a:t>
            </a:r>
            <a:r>
              <a:rPr lang="en-US" dirty="0" err="1" smtClean="0"/>
              <a:t>Zend</a:t>
            </a:r>
            <a:r>
              <a:rPr lang="en-US" dirty="0" smtClean="0"/>
              <a:t> Platform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Production-Grade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Vendor Strategy 4</a:t>
            </a:r>
          </a:p>
          <a:p>
            <a:endParaRPr lang="en-US" dirty="0" smtClean="0"/>
          </a:p>
          <a:p>
            <a:r>
              <a:rPr lang="en-US" dirty="0" smtClean="0"/>
              <a:t>Longer release cycle: 1- to 2-years</a:t>
            </a:r>
          </a:p>
          <a:p>
            <a:r>
              <a:rPr lang="en-US" dirty="0" smtClean="0"/>
              <a:t>Minor releases each 90 days</a:t>
            </a:r>
          </a:p>
          <a:p>
            <a:r>
              <a:rPr lang="en-US" dirty="0" smtClean="0"/>
              <a:t>Open Source version continuously patched</a:t>
            </a:r>
          </a:p>
          <a:p>
            <a:endParaRPr lang="en-US" dirty="0" smtClean="0"/>
          </a:p>
          <a:p>
            <a:r>
              <a:rPr lang="en-US" dirty="0" smtClean="0"/>
              <a:t>Examples: SLES, RHEL</a:t>
            </a:r>
          </a:p>
          <a:p>
            <a:endParaRPr lang="en-US" dirty="0" smtClean="0"/>
          </a:p>
          <a:p>
            <a:r>
              <a:rPr lang="en-US" dirty="0" smtClean="0"/>
              <a:t>Often difficult/impossible to migrate dev to production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Skills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Vendor Strategy 5</a:t>
            </a:r>
          </a:p>
          <a:p>
            <a:endParaRPr lang="en-US" b="1" dirty="0" smtClean="0"/>
          </a:p>
          <a:p>
            <a:r>
              <a:rPr lang="en-US" dirty="0" smtClean="0"/>
              <a:t>Trade Conferences</a:t>
            </a:r>
          </a:p>
          <a:p>
            <a:r>
              <a:rPr lang="en-US" dirty="0" smtClean="0"/>
              <a:t>User Groups</a:t>
            </a:r>
          </a:p>
          <a:p>
            <a:r>
              <a:rPr lang="en-US" dirty="0" smtClean="0"/>
              <a:t>Certifications</a:t>
            </a:r>
          </a:p>
          <a:p>
            <a:endParaRPr lang="en-US" dirty="0" smtClean="0"/>
          </a:p>
          <a:p>
            <a:r>
              <a:rPr lang="en-US" dirty="0" smtClean="0"/>
              <a:t>Examples: Oracle, Novell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Marketing or Dev buys 3</a:t>
            </a:r>
            <a:r>
              <a:rPr lang="en-US" baseline="30000" dirty="0" smtClean="0"/>
              <a:t>rd</a:t>
            </a:r>
            <a:r>
              <a:rPr lang="en-US" dirty="0" smtClean="0"/>
              <a:t>-party app</a:t>
            </a:r>
          </a:p>
          <a:p>
            <a:r>
              <a:rPr lang="en-US" dirty="0" smtClean="0"/>
              <a:t>Internal automation – home-grown admin</a:t>
            </a:r>
          </a:p>
          <a:p>
            <a:endParaRPr lang="en-US" dirty="0" smtClean="0"/>
          </a:p>
          <a:p>
            <a:r>
              <a:rPr lang="en-US" dirty="0" smtClean="0"/>
              <a:t>If you get all this right:</a:t>
            </a:r>
          </a:p>
          <a:p>
            <a:endParaRPr lang="en-US" dirty="0" smtClean="0"/>
          </a:p>
          <a:p>
            <a:r>
              <a:rPr lang="en-US" dirty="0" smtClean="0"/>
              <a:t>HW budget = $ X</a:t>
            </a:r>
          </a:p>
          <a:p>
            <a:r>
              <a:rPr lang="en-US" dirty="0" smtClean="0"/>
              <a:t>SW budget = $2X</a:t>
            </a:r>
          </a:p>
          <a:p>
            <a:r>
              <a:rPr lang="en-US" dirty="0" smtClean="0"/>
              <a:t>Salaries      </a:t>
            </a:r>
            <a:r>
              <a:rPr lang="en-US" smtClean="0"/>
              <a:t>= $ X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253</TotalTime>
  <Words>272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Total Costs of Linux</vt:lpstr>
      <vt:lpstr>1970s-style timesharing is back</vt:lpstr>
      <vt:lpstr>Where the Money Goes</vt:lpstr>
      <vt:lpstr>Administrative console</vt:lpstr>
      <vt:lpstr>Embedded support contracts</vt:lpstr>
      <vt:lpstr>Enhanced Features</vt:lpstr>
      <vt:lpstr>Production-Grade Releases</vt:lpstr>
      <vt:lpstr>Career Skills Development</vt:lpstr>
      <vt:lpstr>Bottom Line</vt:lpstr>
    </vt:vector>
  </TitlesOfParts>
  <Company>Online-Buddies,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Costs of Linux</dc:title>
  <dc:creator>Rich Braun</dc:creator>
  <cp:lastModifiedBy>Rich Braun</cp:lastModifiedBy>
  <cp:revision>9</cp:revision>
  <dcterms:created xsi:type="dcterms:W3CDTF">2009-02-18T20:38:19Z</dcterms:created>
  <dcterms:modified xsi:type="dcterms:W3CDTF">2009-02-19T00:24:50Z</dcterms:modified>
</cp:coreProperties>
</file>